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1"/>
  </p:sld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71" r:id="rId15"/>
    <p:sldId id="270" r:id="rId16"/>
    <p:sldId id="269"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69FEE7BF-FA83-D549-AB1E-38C91166B27F}">
          <p14:sldIdLst>
            <p14:sldId id="256"/>
            <p14:sldId id="257"/>
            <p14:sldId id="258"/>
            <p14:sldId id="259"/>
            <p14:sldId id="260"/>
            <p14:sldId id="261"/>
            <p14:sldId id="262"/>
            <p14:sldId id="264"/>
            <p14:sldId id="263"/>
            <p14:sldId id="265"/>
            <p14:sldId id="266"/>
            <p14:sldId id="267"/>
            <p14:sldId id="268"/>
            <p14:sldId id="271"/>
            <p14:sldId id="270"/>
            <p14:sldId id="26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2" autoAdjust="0"/>
    <p:restoredTop sz="94639" autoAdjust="0"/>
  </p:normalViewPr>
  <p:slideViewPr>
    <p:cSldViewPr snapToGrid="0" snapToObjects="1">
      <p:cViewPr>
        <p:scale>
          <a:sx n="99" d="100"/>
          <a:sy n="99" d="100"/>
        </p:scale>
        <p:origin x="-3200" y="-8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FBA7350-86AA-2045-9AFB-4EA20971CF8F}" type="datetimeFigureOut">
              <a:rPr lang="en-US" smtClean="0"/>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84A37A-AFC2-4A01-80A1-FC20F2C0D5B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FBA7350-86AA-2045-9AFB-4EA20971CF8F}" type="datetimeFigureOut">
              <a:rPr lang="en-US" smtClean="0"/>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3FACB6-6AF9-B945-89CA-996BD86D764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FBA7350-86AA-2045-9AFB-4EA20971CF8F}" type="datetimeFigureOut">
              <a:rPr lang="en-US" smtClean="0"/>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3FACB6-6AF9-B945-89CA-996BD86D764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FBA7350-86AA-2045-9AFB-4EA20971CF8F}" type="datetimeFigureOut">
              <a:rPr lang="en-US" smtClean="0"/>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3FACB6-6AF9-B945-89CA-996BD86D764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FBA7350-86AA-2045-9AFB-4EA20971CF8F}" type="datetimeFigureOut">
              <a:rPr lang="en-US" smtClean="0"/>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3FACB6-6AF9-B945-89CA-996BD86D764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FBA7350-86AA-2045-9AFB-4EA20971CF8F}" type="datetimeFigureOut">
              <a:rPr lang="en-US" smtClean="0"/>
              <a:t>12/5/16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3FACB6-6AF9-B945-89CA-996BD86D764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FBA7350-86AA-2045-9AFB-4EA20971CF8F}" type="datetimeFigureOut">
              <a:rPr lang="en-US" smtClean="0"/>
              <a:t>12/5/16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3FACB6-6AF9-B945-89CA-996BD86D764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FBA7350-86AA-2045-9AFB-4EA20971CF8F}" type="datetimeFigureOut">
              <a:rPr lang="en-US" smtClean="0"/>
              <a:t>12/5/16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3FACB6-6AF9-B945-89CA-996BD86D764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BA7350-86AA-2045-9AFB-4EA20971CF8F}" type="datetimeFigureOut">
              <a:rPr lang="en-US" smtClean="0"/>
              <a:t>12/5/16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3FACB6-6AF9-B945-89CA-996BD86D764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FBA7350-86AA-2045-9AFB-4EA20971CF8F}" type="datetimeFigureOut">
              <a:rPr lang="en-US" smtClean="0"/>
              <a:t>12/5/16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84A37A-AFC2-4A01-80A1-FC20F2C0D5BB}" type="slidenum">
              <a:rPr lang="en-US" smtClean="0"/>
              <a:pPr/>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3FBA7350-86AA-2045-9AFB-4EA20971CF8F}" type="datetimeFigureOut">
              <a:rPr lang="en-US" smtClean="0"/>
              <a:t>12/5/16</a:t>
            </a:fld>
            <a:endParaRPr lang="en-US"/>
          </a:p>
        </p:txBody>
      </p:sp>
      <p:sp>
        <p:nvSpPr>
          <p:cNvPr id="9" name="Slide Number Placeholder 8"/>
          <p:cNvSpPr>
            <a:spLocks noGrp="1"/>
          </p:cNvSpPr>
          <p:nvPr>
            <p:ph type="sldNum" sz="quarter" idx="11"/>
          </p:nvPr>
        </p:nvSpPr>
        <p:spPr/>
        <p:txBody>
          <a:bodyPr/>
          <a:lstStyle/>
          <a:p>
            <a:fld id="{AD3FACB6-6AF9-B945-89CA-996BD86D7646}" type="slidenum">
              <a:rPr lang="en-US" smtClean="0"/>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AD3FACB6-6AF9-B945-89CA-996BD86D7646}" type="slidenum">
              <a:rPr lang="en-US" smtClean="0"/>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3FBA7350-86AA-2045-9AFB-4EA20971CF8F}" type="datetimeFigureOut">
              <a:rPr lang="en-US" smtClean="0"/>
              <a:t>12/5/16</a:t>
            </a:fld>
            <a:endParaRPr lang="en-US"/>
          </a:p>
        </p:txBody>
      </p:sp>
    </p:spTree>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309520" y="4541441"/>
            <a:ext cx="933354" cy="1696721"/>
          </a:xfrm>
          <a:prstGeom prst="rect">
            <a:avLst/>
          </a:prstGeom>
        </p:spPr>
      </p:pic>
      <p:pic>
        <p:nvPicPr>
          <p:cNvPr id="5" name="Picture 4"/>
          <p:cNvPicPr>
            <a:picLocks noChangeAspect="1"/>
          </p:cNvPicPr>
          <p:nvPr/>
        </p:nvPicPr>
        <p:blipFill>
          <a:blip r:embed="rId3"/>
          <a:stretch>
            <a:fillRect/>
          </a:stretch>
        </p:blipFill>
        <p:spPr>
          <a:xfrm>
            <a:off x="899974" y="4861482"/>
            <a:ext cx="4589520" cy="1537467"/>
          </a:xfrm>
          <a:prstGeom prst="rect">
            <a:avLst/>
          </a:prstGeom>
        </p:spPr>
      </p:pic>
      <p:sp>
        <p:nvSpPr>
          <p:cNvPr id="8" name="TextBox 7"/>
          <p:cNvSpPr txBox="1"/>
          <p:nvPr/>
        </p:nvSpPr>
        <p:spPr>
          <a:xfrm>
            <a:off x="6164964" y="5616229"/>
            <a:ext cx="2260600" cy="923330"/>
          </a:xfrm>
          <a:prstGeom prst="rect">
            <a:avLst/>
          </a:prstGeom>
          <a:noFill/>
        </p:spPr>
        <p:txBody>
          <a:bodyPr wrap="square" rtlCol="0">
            <a:spAutoFit/>
          </a:bodyPr>
          <a:lstStyle/>
          <a:p>
            <a:r>
              <a:rPr lang="en-US" dirty="0" smtClean="0">
                <a:latin typeface="Times New Roman"/>
                <a:cs typeface="Times New Roman"/>
              </a:rPr>
              <a:t>Varun Mamindla </a:t>
            </a:r>
          </a:p>
          <a:p>
            <a:r>
              <a:rPr lang="en-US" dirty="0" smtClean="0">
                <a:latin typeface="Times New Roman"/>
                <a:cs typeface="Times New Roman"/>
              </a:rPr>
              <a:t>Lakshmi Gorijala</a:t>
            </a:r>
          </a:p>
          <a:p>
            <a:r>
              <a:rPr lang="en-US" dirty="0" smtClean="0">
                <a:latin typeface="Times New Roman"/>
                <a:cs typeface="Times New Roman"/>
              </a:rPr>
              <a:t>Anusha Maddali</a:t>
            </a:r>
            <a:endParaRPr lang="en-US" dirty="0">
              <a:latin typeface="Times New Roman"/>
              <a:cs typeface="Times New Roman"/>
            </a:endParaRPr>
          </a:p>
        </p:txBody>
      </p:sp>
      <p:pic>
        <p:nvPicPr>
          <p:cNvPr id="12" name="Picture 11"/>
          <p:cNvPicPr>
            <a:picLocks noChangeAspect="1"/>
          </p:cNvPicPr>
          <p:nvPr/>
        </p:nvPicPr>
        <p:blipFill>
          <a:blip r:embed="rId4"/>
          <a:stretch>
            <a:fillRect/>
          </a:stretch>
        </p:blipFill>
        <p:spPr>
          <a:xfrm>
            <a:off x="0" y="0"/>
            <a:ext cx="9144000" cy="4084241"/>
          </a:xfrm>
          <a:prstGeom prst="rect">
            <a:avLst/>
          </a:prstGeom>
        </p:spPr>
      </p:pic>
      <p:sp>
        <p:nvSpPr>
          <p:cNvPr id="13" name="TextBox 12"/>
          <p:cNvSpPr txBox="1"/>
          <p:nvPr/>
        </p:nvSpPr>
        <p:spPr>
          <a:xfrm>
            <a:off x="-1193114" y="295037"/>
            <a:ext cx="184666" cy="369332"/>
          </a:xfrm>
          <a:prstGeom prst="rect">
            <a:avLst/>
          </a:prstGeom>
          <a:noFill/>
        </p:spPr>
        <p:txBody>
          <a:bodyPr wrap="none" rtlCol="0">
            <a:spAutoFit/>
          </a:bodyPr>
          <a:lstStyle/>
          <a:p>
            <a:endParaRPr lang="en-US" dirty="0"/>
          </a:p>
        </p:txBody>
      </p:sp>
      <p:sp>
        <p:nvSpPr>
          <p:cNvPr id="14" name="TextBox 13"/>
          <p:cNvSpPr txBox="1"/>
          <p:nvPr/>
        </p:nvSpPr>
        <p:spPr>
          <a:xfrm>
            <a:off x="-2783933" y="-166760"/>
            <a:ext cx="184666" cy="369332"/>
          </a:xfrm>
          <a:prstGeom prst="rect">
            <a:avLst/>
          </a:prstGeom>
          <a:noFill/>
        </p:spPr>
        <p:txBody>
          <a:bodyPr wrap="none" rtlCol="0">
            <a:spAutoFit/>
          </a:bodyPr>
          <a:lstStyle/>
          <a:p>
            <a:endParaRPr lang="en-US" dirty="0"/>
          </a:p>
        </p:txBody>
      </p:sp>
      <p:sp>
        <p:nvSpPr>
          <p:cNvPr id="15" name="TextBox 14"/>
          <p:cNvSpPr txBox="1"/>
          <p:nvPr/>
        </p:nvSpPr>
        <p:spPr>
          <a:xfrm>
            <a:off x="-4605677" y="-1757393"/>
            <a:ext cx="184666" cy="369332"/>
          </a:xfrm>
          <a:prstGeom prst="rect">
            <a:avLst/>
          </a:prstGeom>
          <a:noFill/>
        </p:spPr>
        <p:txBody>
          <a:bodyPr wrap="none" rtlCol="0">
            <a:spAutoFit/>
          </a:bodyPr>
          <a:lstStyle/>
          <a:p>
            <a:endParaRPr lang="en-US" dirty="0"/>
          </a:p>
        </p:txBody>
      </p:sp>
      <p:pic>
        <p:nvPicPr>
          <p:cNvPr id="2" name="Picture 1"/>
          <p:cNvPicPr>
            <a:picLocks noChangeAspect="1"/>
          </p:cNvPicPr>
          <p:nvPr/>
        </p:nvPicPr>
        <p:blipFill>
          <a:blip r:embed="rId5"/>
          <a:stretch>
            <a:fillRect/>
          </a:stretch>
        </p:blipFill>
        <p:spPr>
          <a:xfrm>
            <a:off x="7569218" y="4097069"/>
            <a:ext cx="856346" cy="883759"/>
          </a:xfrm>
          <a:prstGeom prst="rect">
            <a:avLst/>
          </a:prstGeom>
        </p:spPr>
      </p:pic>
    </p:spTree>
    <p:extLst>
      <p:ext uri="{BB962C8B-B14F-4D97-AF65-F5344CB8AC3E}">
        <p14:creationId xmlns:p14="http://schemas.microsoft.com/office/powerpoint/2010/main" val="221138046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8668"/>
            <a:ext cx="7620000" cy="1143000"/>
          </a:xfrm>
        </p:spPr>
        <p:txBody>
          <a:bodyPr/>
          <a:lstStyle/>
          <a:p>
            <a:r>
              <a:rPr lang="en-US" dirty="0" smtClean="0"/>
              <a:t>Timeline</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58880959"/>
              </p:ext>
            </p:extLst>
          </p:nvPr>
        </p:nvGraphicFramePr>
        <p:xfrm>
          <a:off x="457200" y="1266672"/>
          <a:ext cx="7445577" cy="5486400"/>
        </p:xfrm>
        <a:graphic>
          <a:graphicData uri="http://schemas.openxmlformats.org/drawingml/2006/table">
            <a:tbl>
              <a:tblPr firstRow="1" bandRow="1">
                <a:tableStyleId>{5C22544A-7EE6-4342-B048-85BDC9FD1C3A}</a:tableStyleId>
              </a:tblPr>
              <a:tblGrid>
                <a:gridCol w="2481859"/>
                <a:gridCol w="2481859"/>
                <a:gridCol w="2481859"/>
              </a:tblGrid>
              <a:tr h="358890">
                <a:tc>
                  <a:txBody>
                    <a:bodyPr/>
                    <a:lstStyle/>
                    <a:p>
                      <a:pPr>
                        <a:lnSpc>
                          <a:spcPct val="150000"/>
                        </a:lnSpc>
                      </a:pPr>
                      <a:r>
                        <a:rPr lang="en-US" dirty="0" smtClean="0"/>
                        <a:t>Feature</a:t>
                      </a:r>
                      <a:endParaRPr lang="en-US" dirty="0"/>
                    </a:p>
                  </a:txBody>
                  <a:tcPr/>
                </a:tc>
                <a:tc>
                  <a:txBody>
                    <a:bodyPr/>
                    <a:lstStyle/>
                    <a:p>
                      <a:pPr>
                        <a:lnSpc>
                          <a:spcPct val="150000"/>
                        </a:lnSpc>
                      </a:pPr>
                      <a:r>
                        <a:rPr lang="en-US" dirty="0" smtClean="0"/>
                        <a:t>Start Date</a:t>
                      </a:r>
                      <a:endParaRPr lang="en-US" dirty="0"/>
                    </a:p>
                  </a:txBody>
                  <a:tcPr/>
                </a:tc>
                <a:tc>
                  <a:txBody>
                    <a:bodyPr/>
                    <a:lstStyle/>
                    <a:p>
                      <a:pPr>
                        <a:lnSpc>
                          <a:spcPct val="150000"/>
                        </a:lnSpc>
                      </a:pPr>
                      <a:r>
                        <a:rPr lang="en-US" dirty="0" smtClean="0"/>
                        <a:t>End Date</a:t>
                      </a:r>
                      <a:endParaRPr lang="en-US" dirty="0"/>
                    </a:p>
                  </a:txBody>
                  <a:tcPr/>
                </a:tc>
              </a:tr>
              <a:tr h="358890">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Wireframes/Mockups</a:t>
                      </a:r>
                    </a:p>
                  </a:txBody>
                  <a:tcPr/>
                </a:tc>
                <a:tc>
                  <a:txBody>
                    <a:bodyPr/>
                    <a:lstStyle/>
                    <a:p>
                      <a:r>
                        <a:rPr lang="en-US" dirty="0" smtClean="0"/>
                        <a:t>September 13</a:t>
                      </a:r>
                      <a:endParaRPr lang="en-US" dirty="0"/>
                    </a:p>
                  </a:txBody>
                  <a:tcPr/>
                </a:tc>
                <a:tc>
                  <a:txBody>
                    <a:bodyPr/>
                    <a:lstStyle/>
                    <a:p>
                      <a:r>
                        <a:rPr lang="en-US" dirty="0" smtClean="0"/>
                        <a:t>September 27</a:t>
                      </a:r>
                      <a:endParaRPr lang="en-US" dirty="0"/>
                    </a:p>
                  </a:txBody>
                  <a:tcPr/>
                </a:tc>
              </a:tr>
              <a:tr h="358890">
                <a:tc>
                  <a:txBody>
                    <a:bodyPr/>
                    <a:lstStyle/>
                    <a:p>
                      <a:pPr>
                        <a:lnSpc>
                          <a:spcPct val="150000"/>
                        </a:lnSpc>
                      </a:pPr>
                      <a:r>
                        <a:rPr lang="en-US" dirty="0" smtClean="0"/>
                        <a:t>MVC Design</a:t>
                      </a:r>
                      <a:endParaRPr lang="en-US" dirty="0"/>
                    </a:p>
                  </a:txBody>
                  <a:tcPr/>
                </a:tc>
                <a:tc>
                  <a:txBody>
                    <a:bodyPr/>
                    <a:lstStyle/>
                    <a:p>
                      <a:r>
                        <a:rPr lang="en-US" dirty="0" smtClean="0"/>
                        <a:t>September 28</a:t>
                      </a:r>
                      <a:endParaRPr lang="en-US" dirty="0"/>
                    </a:p>
                  </a:txBody>
                  <a:tcPr/>
                </a:tc>
                <a:tc>
                  <a:txBody>
                    <a:bodyPr/>
                    <a:lstStyle/>
                    <a:p>
                      <a:r>
                        <a:rPr lang="en-US" dirty="0" smtClean="0"/>
                        <a:t>October 4</a:t>
                      </a:r>
                      <a:endParaRPr lang="en-US" dirty="0"/>
                    </a:p>
                  </a:txBody>
                  <a:tcPr/>
                </a:tc>
              </a:tr>
              <a:tr h="946164">
                <a:tc>
                  <a:txBody>
                    <a:bodyPr/>
                    <a:lstStyle/>
                    <a:p>
                      <a:pPr>
                        <a:lnSpc>
                          <a:spcPct val="150000"/>
                        </a:lnSpc>
                      </a:pPr>
                      <a:r>
                        <a:rPr lang="en-US" dirty="0" smtClean="0"/>
                        <a:t>FriendsDetailView </a:t>
                      </a:r>
                      <a:r>
                        <a:rPr lang="en-US" baseline="0" dirty="0" smtClean="0"/>
                        <a:t>Design</a:t>
                      </a:r>
                    </a:p>
                    <a:p>
                      <a:pPr marL="285750" indent="-285750">
                        <a:lnSpc>
                          <a:spcPct val="150000"/>
                        </a:lnSpc>
                        <a:buFontTx/>
                        <a:buChar char="-"/>
                      </a:pPr>
                      <a:r>
                        <a:rPr lang="en-US" baseline="0" dirty="0" smtClean="0"/>
                        <a:t>Tab Bar Controller</a:t>
                      </a:r>
                    </a:p>
                    <a:p>
                      <a:pPr marL="285750" indent="-285750">
                        <a:lnSpc>
                          <a:spcPct val="150000"/>
                        </a:lnSpc>
                        <a:buFontTx/>
                        <a:buChar char="-"/>
                      </a:pPr>
                      <a:r>
                        <a:rPr lang="en-US" baseline="0" dirty="0" smtClean="0"/>
                        <a:t>Table View Controller</a:t>
                      </a:r>
                      <a:endParaRPr lang="en-US" dirty="0"/>
                    </a:p>
                  </a:txBody>
                  <a:tcPr/>
                </a:tc>
                <a:tc>
                  <a:txBody>
                    <a:bodyPr/>
                    <a:lstStyle/>
                    <a:p>
                      <a:r>
                        <a:rPr lang="en-US" dirty="0" smtClean="0"/>
                        <a:t>October 5</a:t>
                      </a:r>
                      <a:endParaRPr lang="en-US" dirty="0"/>
                    </a:p>
                  </a:txBody>
                  <a:tcPr/>
                </a:tc>
                <a:tc>
                  <a:txBody>
                    <a:bodyPr/>
                    <a:lstStyle/>
                    <a:p>
                      <a:r>
                        <a:rPr lang="en-US" dirty="0" smtClean="0"/>
                        <a:t>October 6</a:t>
                      </a:r>
                      <a:endParaRPr lang="en-US" dirty="0"/>
                    </a:p>
                  </a:txBody>
                  <a:tcPr/>
                </a:tc>
              </a:tr>
              <a:tr h="946164">
                <a:tc>
                  <a:txBody>
                    <a:bodyPr/>
                    <a:lstStyle/>
                    <a:p>
                      <a:pPr>
                        <a:lnSpc>
                          <a:spcPct val="150000"/>
                        </a:lnSpc>
                      </a:pPr>
                      <a:r>
                        <a:rPr lang="en-US" dirty="0" smtClean="0"/>
                        <a:t>ExpensesListView Design</a:t>
                      </a:r>
                    </a:p>
                    <a:p>
                      <a:pPr>
                        <a:lnSpc>
                          <a:spcPct val="150000"/>
                        </a:lnSpc>
                      </a:pPr>
                      <a:r>
                        <a:rPr lang="en-US" dirty="0" smtClean="0"/>
                        <a:t>-    Table View Controller</a:t>
                      </a:r>
                      <a:endParaRPr lang="en-US" dirty="0"/>
                    </a:p>
                  </a:txBody>
                  <a:tcPr/>
                </a:tc>
                <a:tc>
                  <a:txBody>
                    <a:bodyPr/>
                    <a:lstStyle/>
                    <a:p>
                      <a:r>
                        <a:rPr lang="en-US" dirty="0" smtClean="0"/>
                        <a:t>October</a:t>
                      </a:r>
                      <a:r>
                        <a:rPr lang="en-US" baseline="0" dirty="0" smtClean="0"/>
                        <a:t> 7</a:t>
                      </a:r>
                      <a:endParaRPr lang="en-US" dirty="0"/>
                    </a:p>
                  </a:txBody>
                  <a:tcPr/>
                </a:tc>
                <a:tc>
                  <a:txBody>
                    <a:bodyPr/>
                    <a:lstStyle/>
                    <a:p>
                      <a:r>
                        <a:rPr lang="en-US" dirty="0" smtClean="0"/>
                        <a:t>October 8</a:t>
                      </a:r>
                      <a:endParaRPr lang="en-US" dirty="0"/>
                    </a:p>
                  </a:txBody>
                  <a:tcPr/>
                </a:tc>
              </a:tr>
              <a:tr h="652527">
                <a:tc>
                  <a:txBody>
                    <a:bodyPr/>
                    <a:lstStyle/>
                    <a:p>
                      <a:pPr>
                        <a:lnSpc>
                          <a:spcPct val="150000"/>
                        </a:lnSpc>
                      </a:pPr>
                      <a:r>
                        <a:rPr lang="en-US" dirty="0" smtClean="0"/>
                        <a:t>ExpenseDetailView</a:t>
                      </a:r>
                      <a:r>
                        <a:rPr lang="en-US" baseline="0" dirty="0" smtClean="0"/>
                        <a:t> Design</a:t>
                      </a:r>
                    </a:p>
                  </a:txBody>
                  <a:tcPr/>
                </a:tc>
                <a:tc>
                  <a:txBody>
                    <a:bodyPr/>
                    <a:lstStyle/>
                    <a:p>
                      <a:pPr>
                        <a:lnSpc>
                          <a:spcPct val="150000"/>
                        </a:lnSpc>
                      </a:pPr>
                      <a:r>
                        <a:rPr lang="en-US" dirty="0" smtClean="0"/>
                        <a:t>October 9</a:t>
                      </a:r>
                      <a:endParaRPr lang="en-US" dirty="0"/>
                    </a:p>
                  </a:txBody>
                  <a:tcPr/>
                </a:tc>
                <a:tc>
                  <a:txBody>
                    <a:bodyPr/>
                    <a:lstStyle/>
                    <a:p>
                      <a:pPr>
                        <a:lnSpc>
                          <a:spcPct val="150000"/>
                        </a:lnSpc>
                      </a:pPr>
                      <a:r>
                        <a:rPr lang="en-US" dirty="0" smtClean="0"/>
                        <a:t>October 12</a:t>
                      </a:r>
                      <a:endParaRPr lang="en-US" dirty="0"/>
                    </a:p>
                  </a:txBody>
                  <a:tcPr/>
                </a:tc>
              </a:tr>
            </a:tbl>
          </a:graphicData>
        </a:graphic>
      </p:graphicFrame>
    </p:spTree>
    <p:extLst>
      <p:ext uri="{BB962C8B-B14F-4D97-AF65-F5344CB8AC3E}">
        <p14:creationId xmlns:p14="http://schemas.microsoft.com/office/powerpoint/2010/main" val="371155679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1810"/>
            <a:ext cx="7620000" cy="1143000"/>
          </a:xfrm>
        </p:spPr>
        <p:txBody>
          <a:bodyPr/>
          <a:lstStyle/>
          <a:p>
            <a:r>
              <a:rPr lang="en-US" dirty="0" smtClean="0"/>
              <a:t>Timeline(Contd)</a:t>
            </a:r>
            <a:endParaRPr lang="en-US" dirty="0"/>
          </a:p>
        </p:txBody>
      </p:sp>
      <p:sp>
        <p:nvSpPr>
          <p:cNvPr id="3" name="Content Placeholder 2"/>
          <p:cNvSpPr>
            <a:spLocks noGrp="1"/>
          </p:cNvSpPr>
          <p:nvPr>
            <p:ph idx="1"/>
          </p:nvPr>
        </p:nvSpPr>
        <p:spPr/>
        <p:txBody>
          <a:bodyPr/>
          <a:lstStyle/>
          <a:p>
            <a:endParaRPr lang="en-US" dirty="0"/>
          </a:p>
        </p:txBody>
      </p:sp>
      <p:graphicFrame>
        <p:nvGraphicFramePr>
          <p:cNvPr id="4" name="Content Placeholder 3"/>
          <p:cNvGraphicFramePr>
            <a:graphicFrameLocks/>
          </p:cNvGraphicFramePr>
          <p:nvPr>
            <p:extLst>
              <p:ext uri="{D42A27DB-BD31-4B8C-83A1-F6EECF244321}">
                <p14:modId xmlns:p14="http://schemas.microsoft.com/office/powerpoint/2010/main" val="3102186796"/>
              </p:ext>
            </p:extLst>
          </p:nvPr>
        </p:nvGraphicFramePr>
        <p:xfrm>
          <a:off x="457200" y="1621951"/>
          <a:ext cx="7620000" cy="4892040"/>
        </p:xfrm>
        <a:graphic>
          <a:graphicData uri="http://schemas.openxmlformats.org/drawingml/2006/table">
            <a:tbl>
              <a:tblPr firstRow="1" bandRow="1">
                <a:tableStyleId>{5C22544A-7EE6-4342-B048-85BDC9FD1C3A}</a:tableStyleId>
              </a:tblPr>
              <a:tblGrid>
                <a:gridCol w="2540000"/>
                <a:gridCol w="2540000"/>
                <a:gridCol w="2540000"/>
              </a:tblGrid>
              <a:tr h="370840">
                <a:tc>
                  <a:txBody>
                    <a:bodyPr/>
                    <a:lstStyle/>
                    <a:p>
                      <a:pPr>
                        <a:lnSpc>
                          <a:spcPct val="150000"/>
                        </a:lnSpc>
                      </a:pPr>
                      <a:r>
                        <a:rPr lang="en-US" dirty="0" smtClean="0"/>
                        <a:t>Feature</a:t>
                      </a:r>
                      <a:endParaRPr lang="en-US" dirty="0"/>
                    </a:p>
                  </a:txBody>
                  <a:tcPr/>
                </a:tc>
                <a:tc>
                  <a:txBody>
                    <a:bodyPr/>
                    <a:lstStyle/>
                    <a:p>
                      <a:pPr>
                        <a:lnSpc>
                          <a:spcPct val="150000"/>
                        </a:lnSpc>
                      </a:pPr>
                      <a:r>
                        <a:rPr lang="en-US" dirty="0" smtClean="0"/>
                        <a:t>Start Date</a:t>
                      </a:r>
                      <a:endParaRPr lang="en-US" dirty="0"/>
                    </a:p>
                  </a:txBody>
                  <a:tcPr/>
                </a:tc>
                <a:tc>
                  <a:txBody>
                    <a:bodyPr/>
                    <a:lstStyle/>
                    <a:p>
                      <a:pPr>
                        <a:lnSpc>
                          <a:spcPct val="150000"/>
                        </a:lnSpc>
                      </a:pPr>
                      <a:r>
                        <a:rPr lang="en-US" dirty="0" smtClean="0"/>
                        <a:t>End Date</a:t>
                      </a:r>
                      <a:endParaRPr lang="en-US" dirty="0"/>
                    </a:p>
                  </a:txBody>
                  <a:tcPr/>
                </a:tc>
              </a:tr>
              <a:tr h="370840">
                <a:tc>
                  <a:txBody>
                    <a:bodyPr/>
                    <a:lstStyle/>
                    <a:p>
                      <a:pPr>
                        <a:lnSpc>
                          <a:spcPct val="150000"/>
                        </a:lnSpc>
                      </a:pPr>
                      <a:r>
                        <a:rPr lang="en-US" dirty="0" smtClean="0"/>
                        <a:t>AddMemberView</a:t>
                      </a:r>
                      <a:r>
                        <a:rPr lang="en-US" baseline="0" dirty="0" smtClean="0"/>
                        <a:t> Design</a:t>
                      </a:r>
                    </a:p>
                    <a:p>
                      <a:pPr marL="285750" indent="-285750">
                        <a:lnSpc>
                          <a:spcPct val="150000"/>
                        </a:lnSpc>
                        <a:buFontTx/>
                        <a:buChar char="-"/>
                      </a:pPr>
                      <a:r>
                        <a:rPr lang="en-US" baseline="0" dirty="0" smtClean="0"/>
                        <a:t>Search Bar Control</a:t>
                      </a:r>
                    </a:p>
                    <a:p>
                      <a:pPr marL="285750" indent="-285750">
                        <a:lnSpc>
                          <a:spcPct val="150000"/>
                        </a:lnSpc>
                        <a:buFontTx/>
                        <a:buChar char="-"/>
                      </a:pPr>
                      <a:r>
                        <a:rPr lang="en-US" baseline="0" dirty="0" smtClean="0"/>
                        <a:t>Table View Controller</a:t>
                      </a:r>
                    </a:p>
                  </a:txBody>
                  <a:tcPr/>
                </a:tc>
                <a:tc>
                  <a:txBody>
                    <a:bodyPr/>
                    <a:lstStyle/>
                    <a:p>
                      <a:pPr>
                        <a:lnSpc>
                          <a:spcPct val="150000"/>
                        </a:lnSpc>
                      </a:pPr>
                      <a:r>
                        <a:rPr lang="en-US" dirty="0" smtClean="0"/>
                        <a:t>October 9</a:t>
                      </a:r>
                      <a:endParaRPr lang="en-US" dirty="0"/>
                    </a:p>
                  </a:txBody>
                  <a:tcPr/>
                </a:tc>
                <a:tc>
                  <a:txBody>
                    <a:bodyPr/>
                    <a:lstStyle/>
                    <a:p>
                      <a:pPr>
                        <a:lnSpc>
                          <a:spcPct val="150000"/>
                        </a:lnSpc>
                      </a:pPr>
                      <a:r>
                        <a:rPr lang="en-US" dirty="0" smtClean="0"/>
                        <a:t>October 12</a:t>
                      </a:r>
                      <a:endParaRPr lang="en-US" dirty="0"/>
                    </a:p>
                  </a:txBody>
                  <a:tcPr/>
                </a:tc>
              </a:tr>
              <a:tr h="370840">
                <a:tc>
                  <a:txBody>
                    <a:bodyPr/>
                    <a:lstStyle/>
                    <a:p>
                      <a:pPr>
                        <a:lnSpc>
                          <a:spcPct val="150000"/>
                        </a:lnSpc>
                      </a:pPr>
                      <a:r>
                        <a:rPr lang="en-US" baseline="0" dirty="0" smtClean="0"/>
                        <a:t>AddBillView Design</a:t>
                      </a:r>
                    </a:p>
                    <a:p>
                      <a:pPr marL="285750" indent="-285750">
                        <a:lnSpc>
                          <a:spcPct val="150000"/>
                        </a:lnSpc>
                        <a:buFontTx/>
                        <a:buChar char="-"/>
                      </a:pPr>
                      <a:r>
                        <a:rPr lang="en-US" baseline="0" dirty="0" smtClean="0"/>
                        <a:t>Search Bar Control</a:t>
                      </a:r>
                    </a:p>
                    <a:p>
                      <a:pPr marL="285750" indent="-285750">
                        <a:lnSpc>
                          <a:spcPct val="150000"/>
                        </a:lnSpc>
                        <a:buFontTx/>
                        <a:buChar char="-"/>
                      </a:pPr>
                      <a:r>
                        <a:rPr lang="en-US" baseline="0" dirty="0" smtClean="0"/>
                        <a:t>Picker Control</a:t>
                      </a:r>
                    </a:p>
                  </a:txBody>
                  <a:tcPr/>
                </a:tc>
                <a:tc>
                  <a:txBody>
                    <a:bodyPr/>
                    <a:lstStyle/>
                    <a:p>
                      <a:pPr>
                        <a:lnSpc>
                          <a:spcPct val="150000"/>
                        </a:lnSpc>
                      </a:pPr>
                      <a:r>
                        <a:rPr lang="en-US" dirty="0" smtClean="0"/>
                        <a:t>October 13</a:t>
                      </a:r>
                      <a:endParaRPr lang="en-US" dirty="0"/>
                    </a:p>
                  </a:txBody>
                  <a:tcPr/>
                </a:tc>
                <a:tc>
                  <a:txBody>
                    <a:bodyPr/>
                    <a:lstStyle/>
                    <a:p>
                      <a:pPr>
                        <a:lnSpc>
                          <a:spcPct val="150000"/>
                        </a:lnSpc>
                      </a:pPr>
                      <a:r>
                        <a:rPr lang="en-US" dirty="0" smtClean="0"/>
                        <a:t>October 15</a:t>
                      </a:r>
                      <a:endParaRPr lang="en-US" dirty="0"/>
                    </a:p>
                  </a:txBody>
                  <a:tcPr/>
                </a:tc>
              </a:tr>
              <a:tr h="370840">
                <a:tc>
                  <a:txBody>
                    <a:bodyPr/>
                    <a:lstStyle/>
                    <a:p>
                      <a:pPr>
                        <a:lnSpc>
                          <a:spcPct val="150000"/>
                        </a:lnSpc>
                      </a:pPr>
                      <a:r>
                        <a:rPr lang="en-US" baseline="0" dirty="0" smtClean="0"/>
                        <a:t>EditBillView Design</a:t>
                      </a:r>
                    </a:p>
                    <a:p>
                      <a:pPr marL="285750" indent="-285750">
                        <a:lnSpc>
                          <a:spcPct val="150000"/>
                        </a:lnSpc>
                        <a:buFontTx/>
                        <a:buChar char="-"/>
                      </a:pPr>
                      <a:r>
                        <a:rPr lang="en-US" baseline="0" dirty="0" smtClean="0"/>
                        <a:t>Search Bar Control</a:t>
                      </a:r>
                    </a:p>
                    <a:p>
                      <a:pPr marL="285750" indent="-285750">
                        <a:lnSpc>
                          <a:spcPct val="150000"/>
                        </a:lnSpc>
                        <a:buFontTx/>
                        <a:buChar char="-"/>
                      </a:pPr>
                      <a:r>
                        <a:rPr lang="en-US" baseline="0" dirty="0" smtClean="0"/>
                        <a:t>Picker Control</a:t>
                      </a:r>
                    </a:p>
                    <a:p>
                      <a:pPr>
                        <a:lnSpc>
                          <a:spcPct val="150000"/>
                        </a:lnSpc>
                      </a:pPr>
                      <a:endParaRPr lang="en-US" baseline="0" dirty="0" smtClean="0"/>
                    </a:p>
                  </a:txBody>
                  <a:tcPr/>
                </a:tc>
                <a:tc>
                  <a:txBody>
                    <a:bodyPr/>
                    <a:lstStyle/>
                    <a:p>
                      <a:pPr>
                        <a:lnSpc>
                          <a:spcPct val="150000"/>
                        </a:lnSpc>
                      </a:pPr>
                      <a:r>
                        <a:rPr lang="en-US" dirty="0" smtClean="0"/>
                        <a:t>October 15</a:t>
                      </a:r>
                      <a:endParaRPr lang="en-US" dirty="0"/>
                    </a:p>
                  </a:txBody>
                  <a:tcPr/>
                </a:tc>
                <a:tc>
                  <a:txBody>
                    <a:bodyPr/>
                    <a:lstStyle/>
                    <a:p>
                      <a:pPr>
                        <a:lnSpc>
                          <a:spcPct val="150000"/>
                        </a:lnSpc>
                      </a:pPr>
                      <a:r>
                        <a:rPr lang="en-US" dirty="0" smtClean="0"/>
                        <a:t>October 17</a:t>
                      </a:r>
                      <a:endParaRPr lang="en-US" dirty="0"/>
                    </a:p>
                  </a:txBody>
                  <a:tcPr/>
                </a:tc>
              </a:tr>
            </a:tbl>
          </a:graphicData>
        </a:graphic>
      </p:graphicFrame>
    </p:spTree>
    <p:extLst>
      <p:ext uri="{BB962C8B-B14F-4D97-AF65-F5344CB8AC3E}">
        <p14:creationId xmlns:p14="http://schemas.microsoft.com/office/powerpoint/2010/main" val="137864871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1810"/>
            <a:ext cx="7620000" cy="1143000"/>
          </a:xfrm>
        </p:spPr>
        <p:txBody>
          <a:bodyPr/>
          <a:lstStyle/>
          <a:p>
            <a:r>
              <a:rPr lang="en-US" dirty="0" smtClean="0"/>
              <a:t>Timeline(Contd)</a:t>
            </a:r>
            <a:endParaRPr lang="en-US" dirty="0"/>
          </a:p>
        </p:txBody>
      </p:sp>
      <p:sp>
        <p:nvSpPr>
          <p:cNvPr id="3" name="Content Placeholder 2"/>
          <p:cNvSpPr>
            <a:spLocks noGrp="1"/>
          </p:cNvSpPr>
          <p:nvPr>
            <p:ph idx="1"/>
          </p:nvPr>
        </p:nvSpPr>
        <p:spPr/>
        <p:txBody>
          <a:bodyPr/>
          <a:lstStyle/>
          <a:p>
            <a:endParaRPr lang="en-US" dirty="0"/>
          </a:p>
        </p:txBody>
      </p:sp>
      <p:graphicFrame>
        <p:nvGraphicFramePr>
          <p:cNvPr id="4" name="Content Placeholder 3"/>
          <p:cNvGraphicFramePr>
            <a:graphicFrameLocks/>
          </p:cNvGraphicFramePr>
          <p:nvPr>
            <p:extLst>
              <p:ext uri="{D42A27DB-BD31-4B8C-83A1-F6EECF244321}">
                <p14:modId xmlns:p14="http://schemas.microsoft.com/office/powerpoint/2010/main" val="3334154964"/>
              </p:ext>
            </p:extLst>
          </p:nvPr>
        </p:nvGraphicFramePr>
        <p:xfrm>
          <a:off x="457200" y="1621951"/>
          <a:ext cx="7620000" cy="4663440"/>
        </p:xfrm>
        <a:graphic>
          <a:graphicData uri="http://schemas.openxmlformats.org/drawingml/2006/table">
            <a:tbl>
              <a:tblPr firstRow="1" bandRow="1">
                <a:tableStyleId>{5C22544A-7EE6-4342-B048-85BDC9FD1C3A}</a:tableStyleId>
              </a:tblPr>
              <a:tblGrid>
                <a:gridCol w="2540000"/>
                <a:gridCol w="2540000"/>
                <a:gridCol w="2540000"/>
              </a:tblGrid>
              <a:tr h="370840">
                <a:tc>
                  <a:txBody>
                    <a:bodyPr/>
                    <a:lstStyle/>
                    <a:p>
                      <a:pPr>
                        <a:lnSpc>
                          <a:spcPct val="150000"/>
                        </a:lnSpc>
                      </a:pPr>
                      <a:r>
                        <a:rPr lang="en-US" dirty="0" smtClean="0"/>
                        <a:t>Feature</a:t>
                      </a:r>
                      <a:endParaRPr lang="en-US" dirty="0"/>
                    </a:p>
                  </a:txBody>
                  <a:tcPr/>
                </a:tc>
                <a:tc>
                  <a:txBody>
                    <a:bodyPr/>
                    <a:lstStyle/>
                    <a:p>
                      <a:pPr>
                        <a:lnSpc>
                          <a:spcPct val="150000"/>
                        </a:lnSpc>
                      </a:pPr>
                      <a:r>
                        <a:rPr lang="en-US" dirty="0" smtClean="0"/>
                        <a:t>Start Date</a:t>
                      </a:r>
                      <a:endParaRPr lang="en-US" dirty="0"/>
                    </a:p>
                  </a:txBody>
                  <a:tcPr/>
                </a:tc>
                <a:tc>
                  <a:txBody>
                    <a:bodyPr/>
                    <a:lstStyle/>
                    <a:p>
                      <a:pPr>
                        <a:lnSpc>
                          <a:spcPct val="150000"/>
                        </a:lnSpc>
                      </a:pPr>
                      <a:r>
                        <a:rPr lang="en-US" dirty="0" smtClean="0"/>
                        <a:t>End Date</a:t>
                      </a:r>
                      <a:endParaRPr lang="en-US" dirty="0"/>
                    </a:p>
                  </a:txBody>
                  <a:tcPr/>
                </a:tc>
              </a:tr>
              <a:tr h="370840">
                <a:tc>
                  <a:txBody>
                    <a:bodyPr/>
                    <a:lstStyle/>
                    <a:p>
                      <a:pPr>
                        <a:lnSpc>
                          <a:spcPct val="150000"/>
                        </a:lnSpc>
                      </a:pPr>
                      <a:r>
                        <a:rPr lang="en-US" dirty="0" smtClean="0"/>
                        <a:t>Database </a:t>
                      </a:r>
                      <a:r>
                        <a:rPr lang="en-US" baseline="0" dirty="0" smtClean="0"/>
                        <a:t>Design</a:t>
                      </a:r>
                    </a:p>
                  </a:txBody>
                  <a:tcPr/>
                </a:tc>
                <a:tc>
                  <a:txBody>
                    <a:bodyPr/>
                    <a:lstStyle/>
                    <a:p>
                      <a:pPr>
                        <a:lnSpc>
                          <a:spcPct val="150000"/>
                        </a:lnSpc>
                      </a:pPr>
                      <a:r>
                        <a:rPr lang="en-US" dirty="0" smtClean="0"/>
                        <a:t>October 20</a:t>
                      </a:r>
                      <a:endParaRPr lang="en-US" dirty="0"/>
                    </a:p>
                  </a:txBody>
                  <a:tcPr/>
                </a:tc>
                <a:tc>
                  <a:txBody>
                    <a:bodyPr/>
                    <a:lstStyle/>
                    <a:p>
                      <a:pPr>
                        <a:lnSpc>
                          <a:spcPct val="150000"/>
                        </a:lnSpc>
                      </a:pPr>
                      <a:r>
                        <a:rPr lang="en-US" dirty="0" smtClean="0"/>
                        <a:t>October 23</a:t>
                      </a:r>
                      <a:endParaRPr lang="en-US" dirty="0"/>
                    </a:p>
                  </a:txBody>
                  <a:tcPr/>
                </a:tc>
              </a:tr>
              <a:tr h="370840">
                <a:tc>
                  <a:txBody>
                    <a:bodyPr/>
                    <a:lstStyle/>
                    <a:p>
                      <a:pPr>
                        <a:lnSpc>
                          <a:spcPct val="150000"/>
                        </a:lnSpc>
                      </a:pPr>
                      <a:r>
                        <a:rPr lang="en-US" baseline="0" dirty="0" smtClean="0"/>
                        <a:t>Delete Friend,</a:t>
                      </a:r>
                    </a:p>
                    <a:p>
                      <a:pPr>
                        <a:lnSpc>
                          <a:spcPct val="150000"/>
                        </a:lnSpc>
                      </a:pPr>
                      <a:r>
                        <a:rPr lang="en-US" baseline="0" dirty="0" smtClean="0"/>
                        <a:t>SettleUp</a:t>
                      </a:r>
                    </a:p>
                  </a:txBody>
                  <a:tcPr/>
                </a:tc>
                <a:tc>
                  <a:txBody>
                    <a:bodyPr/>
                    <a:lstStyle/>
                    <a:p>
                      <a:pPr>
                        <a:lnSpc>
                          <a:spcPct val="150000"/>
                        </a:lnSpc>
                      </a:pPr>
                      <a:r>
                        <a:rPr lang="en-US" dirty="0" smtClean="0"/>
                        <a:t>October 23</a:t>
                      </a:r>
                      <a:endParaRPr lang="en-US" dirty="0"/>
                    </a:p>
                  </a:txBody>
                  <a:tcPr/>
                </a:tc>
                <a:tc>
                  <a:txBody>
                    <a:bodyPr/>
                    <a:lstStyle/>
                    <a:p>
                      <a:pPr>
                        <a:lnSpc>
                          <a:spcPct val="150000"/>
                        </a:lnSpc>
                      </a:pPr>
                      <a:r>
                        <a:rPr lang="en-US" dirty="0" smtClean="0"/>
                        <a:t>October 25</a:t>
                      </a:r>
                      <a:endParaRPr lang="en-US" dirty="0"/>
                    </a:p>
                  </a:txBody>
                  <a:tcPr/>
                </a:tc>
              </a:tr>
              <a:tr h="370840">
                <a:tc>
                  <a:txBody>
                    <a:bodyPr/>
                    <a:lstStyle/>
                    <a:p>
                      <a:pPr>
                        <a:lnSpc>
                          <a:spcPct val="150000"/>
                        </a:lnSpc>
                      </a:pPr>
                      <a:r>
                        <a:rPr lang="en-US" baseline="0" dirty="0" smtClean="0"/>
                        <a:t>GenerateReportView Design</a:t>
                      </a:r>
                    </a:p>
                  </a:txBody>
                  <a:tcPr/>
                </a:tc>
                <a:tc>
                  <a:txBody>
                    <a:bodyPr/>
                    <a:lstStyle/>
                    <a:p>
                      <a:pPr>
                        <a:lnSpc>
                          <a:spcPct val="150000"/>
                        </a:lnSpc>
                      </a:pPr>
                      <a:r>
                        <a:rPr lang="en-US" dirty="0" smtClean="0"/>
                        <a:t>October 25</a:t>
                      </a:r>
                      <a:endParaRPr lang="en-US" dirty="0"/>
                    </a:p>
                  </a:txBody>
                  <a:tcPr/>
                </a:tc>
                <a:tc>
                  <a:txBody>
                    <a:bodyPr/>
                    <a:lstStyle/>
                    <a:p>
                      <a:pPr>
                        <a:lnSpc>
                          <a:spcPct val="150000"/>
                        </a:lnSpc>
                      </a:pPr>
                      <a:r>
                        <a:rPr lang="en-US" dirty="0" smtClean="0"/>
                        <a:t>October 29</a:t>
                      </a:r>
                      <a:endParaRPr lang="en-US" dirty="0"/>
                    </a:p>
                  </a:txBody>
                  <a:tcPr/>
                </a:tc>
              </a:tr>
              <a:tr h="370840">
                <a:tc>
                  <a:txBody>
                    <a:bodyPr/>
                    <a:lstStyle/>
                    <a:p>
                      <a:pPr>
                        <a:lnSpc>
                          <a:spcPct val="150000"/>
                        </a:lnSpc>
                      </a:pPr>
                      <a:r>
                        <a:rPr lang="en-US" dirty="0" smtClean="0"/>
                        <a:t>ExpensesView</a:t>
                      </a:r>
                      <a:r>
                        <a:rPr lang="en-US" baseline="0" dirty="0" smtClean="0"/>
                        <a:t> Development</a:t>
                      </a:r>
                    </a:p>
                  </a:txBody>
                  <a:tcPr/>
                </a:tc>
                <a:tc>
                  <a:txBody>
                    <a:bodyPr/>
                    <a:lstStyle/>
                    <a:p>
                      <a:pPr>
                        <a:lnSpc>
                          <a:spcPct val="150000"/>
                        </a:lnSpc>
                      </a:pPr>
                      <a:r>
                        <a:rPr lang="en-US" dirty="0" smtClean="0"/>
                        <a:t>October 29</a:t>
                      </a:r>
                      <a:endParaRPr lang="en-US" dirty="0"/>
                    </a:p>
                  </a:txBody>
                  <a:tcPr/>
                </a:tc>
                <a:tc>
                  <a:txBody>
                    <a:bodyPr/>
                    <a:lstStyle/>
                    <a:p>
                      <a:pPr>
                        <a:lnSpc>
                          <a:spcPct val="150000"/>
                        </a:lnSpc>
                      </a:pPr>
                      <a:r>
                        <a:rPr lang="en-US" dirty="0" smtClean="0"/>
                        <a:t>November 3</a:t>
                      </a:r>
                      <a:endParaRPr lang="en-US" dirty="0"/>
                    </a:p>
                  </a:txBody>
                  <a:tcPr/>
                </a:tc>
              </a:tr>
              <a:tr h="370840">
                <a:tc>
                  <a:txBody>
                    <a:bodyPr/>
                    <a:lstStyle/>
                    <a:p>
                      <a:pPr>
                        <a:lnSpc>
                          <a:spcPct val="150000"/>
                        </a:lnSpc>
                      </a:pPr>
                      <a:r>
                        <a:rPr lang="en-US" dirty="0" smtClean="0"/>
                        <a:t>FriendsDetailView Development</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3</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5</a:t>
                      </a:r>
                    </a:p>
                  </a:txBody>
                  <a:tcPr/>
                </a:tc>
              </a:tr>
            </a:tbl>
          </a:graphicData>
        </a:graphic>
      </p:graphicFrame>
    </p:spTree>
    <p:extLst>
      <p:ext uri="{BB962C8B-B14F-4D97-AF65-F5344CB8AC3E}">
        <p14:creationId xmlns:p14="http://schemas.microsoft.com/office/powerpoint/2010/main" val="292972444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1810"/>
            <a:ext cx="7620000" cy="1143000"/>
          </a:xfrm>
        </p:spPr>
        <p:txBody>
          <a:bodyPr/>
          <a:lstStyle/>
          <a:p>
            <a:r>
              <a:rPr lang="en-US" dirty="0" smtClean="0"/>
              <a:t>Timeline(Contd)</a:t>
            </a:r>
            <a:endParaRPr lang="en-US" dirty="0"/>
          </a:p>
        </p:txBody>
      </p:sp>
      <p:graphicFrame>
        <p:nvGraphicFramePr>
          <p:cNvPr id="4" name="Content Placeholder 3"/>
          <p:cNvGraphicFramePr>
            <a:graphicFrameLocks/>
          </p:cNvGraphicFramePr>
          <p:nvPr>
            <p:extLst>
              <p:ext uri="{D42A27DB-BD31-4B8C-83A1-F6EECF244321}">
                <p14:modId xmlns:p14="http://schemas.microsoft.com/office/powerpoint/2010/main" val="2984764552"/>
              </p:ext>
            </p:extLst>
          </p:nvPr>
        </p:nvGraphicFramePr>
        <p:xfrm>
          <a:off x="457200" y="1621951"/>
          <a:ext cx="7620000" cy="4663440"/>
        </p:xfrm>
        <a:graphic>
          <a:graphicData uri="http://schemas.openxmlformats.org/drawingml/2006/table">
            <a:tbl>
              <a:tblPr firstRow="1" bandRow="1">
                <a:tableStyleId>{5C22544A-7EE6-4342-B048-85BDC9FD1C3A}</a:tableStyleId>
              </a:tblPr>
              <a:tblGrid>
                <a:gridCol w="2993850"/>
                <a:gridCol w="2086150"/>
                <a:gridCol w="2540000"/>
              </a:tblGrid>
              <a:tr h="370840">
                <a:tc>
                  <a:txBody>
                    <a:bodyPr/>
                    <a:lstStyle/>
                    <a:p>
                      <a:pPr>
                        <a:lnSpc>
                          <a:spcPct val="150000"/>
                        </a:lnSpc>
                      </a:pPr>
                      <a:r>
                        <a:rPr lang="en-US" dirty="0" smtClean="0"/>
                        <a:t>Feature</a:t>
                      </a:r>
                      <a:endParaRPr lang="en-US" dirty="0"/>
                    </a:p>
                  </a:txBody>
                  <a:tcPr/>
                </a:tc>
                <a:tc>
                  <a:txBody>
                    <a:bodyPr/>
                    <a:lstStyle/>
                    <a:p>
                      <a:pPr>
                        <a:lnSpc>
                          <a:spcPct val="150000"/>
                        </a:lnSpc>
                      </a:pPr>
                      <a:r>
                        <a:rPr lang="en-US" dirty="0" smtClean="0"/>
                        <a:t>Start Date</a:t>
                      </a:r>
                      <a:endParaRPr lang="en-US" dirty="0"/>
                    </a:p>
                  </a:txBody>
                  <a:tcPr/>
                </a:tc>
                <a:tc>
                  <a:txBody>
                    <a:bodyPr/>
                    <a:lstStyle/>
                    <a:p>
                      <a:pPr>
                        <a:lnSpc>
                          <a:spcPct val="150000"/>
                        </a:lnSpc>
                      </a:pPr>
                      <a:r>
                        <a:rPr lang="en-US" dirty="0" smtClean="0"/>
                        <a:t>End Date</a:t>
                      </a:r>
                      <a:endParaRPr lang="en-US" dirty="0"/>
                    </a:p>
                  </a:txBody>
                  <a:tcPr/>
                </a:tc>
              </a:tr>
              <a:tr h="370840">
                <a:tc>
                  <a:txBody>
                    <a:bodyPr/>
                    <a:lstStyle/>
                    <a:p>
                      <a:pPr>
                        <a:lnSpc>
                          <a:spcPct val="150000"/>
                        </a:lnSpc>
                      </a:pPr>
                      <a:r>
                        <a:rPr lang="en-US" dirty="0" smtClean="0"/>
                        <a:t>ExpenseDetailView</a:t>
                      </a:r>
                      <a:r>
                        <a:rPr lang="en-US" baseline="0" dirty="0" smtClean="0"/>
                        <a:t> Development</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5</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7</a:t>
                      </a:r>
                    </a:p>
                  </a:txBody>
                  <a:tcPr/>
                </a:tc>
              </a:tr>
              <a:tr h="370840">
                <a:tc>
                  <a:txBody>
                    <a:bodyPr/>
                    <a:lstStyle/>
                    <a:p>
                      <a:pPr>
                        <a:lnSpc>
                          <a:spcPct val="150000"/>
                        </a:lnSpc>
                      </a:pPr>
                      <a:r>
                        <a:rPr lang="en-US" dirty="0" smtClean="0"/>
                        <a:t>AddMemberView</a:t>
                      </a:r>
                      <a:r>
                        <a:rPr lang="en-US" baseline="0" dirty="0" smtClean="0"/>
                        <a:t> Development</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8</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10</a:t>
                      </a:r>
                    </a:p>
                  </a:txBody>
                  <a:tcPr/>
                </a:tc>
              </a:tr>
              <a:tr h="370840">
                <a:tc>
                  <a:txBody>
                    <a:bodyPr/>
                    <a:lstStyle/>
                    <a:p>
                      <a:pPr>
                        <a:lnSpc>
                          <a:spcPct val="150000"/>
                        </a:lnSpc>
                      </a:pPr>
                      <a:r>
                        <a:rPr lang="en-US" baseline="0" dirty="0" smtClean="0"/>
                        <a:t>AddBillView Development</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11</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15</a:t>
                      </a:r>
                    </a:p>
                  </a:txBody>
                  <a:tcPr/>
                </a:tc>
              </a:tr>
              <a:tr h="370840">
                <a:tc>
                  <a:txBody>
                    <a:bodyPr/>
                    <a:lstStyle/>
                    <a:p>
                      <a:pPr>
                        <a:lnSpc>
                          <a:spcPct val="150000"/>
                        </a:lnSpc>
                      </a:pPr>
                      <a:r>
                        <a:rPr lang="en-US" baseline="0" dirty="0" smtClean="0"/>
                        <a:t>EditBillView Development</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16</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20</a:t>
                      </a:r>
                    </a:p>
                  </a:txBody>
                  <a:tcPr/>
                </a:tc>
              </a:tr>
              <a:tr h="370840">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baseline="0" dirty="0" smtClean="0"/>
                        <a:t>GenerateReportView Development</a:t>
                      </a:r>
                    </a:p>
                    <a:p>
                      <a:pPr>
                        <a:lnSpc>
                          <a:spcPct val="150000"/>
                        </a:lnSpc>
                      </a:pPr>
                      <a:endParaRPr lang="en-US" baseline="0" dirty="0" smtClean="0"/>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20</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24</a:t>
                      </a:r>
                    </a:p>
                  </a:txBody>
                  <a:tcPr/>
                </a:tc>
              </a:tr>
            </a:tbl>
          </a:graphicData>
        </a:graphic>
      </p:graphicFrame>
    </p:spTree>
    <p:extLst>
      <p:ext uri="{BB962C8B-B14F-4D97-AF65-F5344CB8AC3E}">
        <p14:creationId xmlns:p14="http://schemas.microsoft.com/office/powerpoint/2010/main" val="338227196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1810"/>
            <a:ext cx="7620000" cy="1143000"/>
          </a:xfrm>
        </p:spPr>
        <p:txBody>
          <a:bodyPr/>
          <a:lstStyle/>
          <a:p>
            <a:r>
              <a:rPr lang="en-US" dirty="0" smtClean="0"/>
              <a:t>Timeline(Contd)</a:t>
            </a:r>
            <a:endParaRPr lang="en-US" dirty="0"/>
          </a:p>
        </p:txBody>
      </p:sp>
      <p:graphicFrame>
        <p:nvGraphicFramePr>
          <p:cNvPr id="4" name="Content Placeholder 3"/>
          <p:cNvGraphicFramePr>
            <a:graphicFrameLocks/>
          </p:cNvGraphicFramePr>
          <p:nvPr>
            <p:extLst>
              <p:ext uri="{D42A27DB-BD31-4B8C-83A1-F6EECF244321}">
                <p14:modId xmlns:p14="http://schemas.microsoft.com/office/powerpoint/2010/main" val="560216398"/>
              </p:ext>
            </p:extLst>
          </p:nvPr>
        </p:nvGraphicFramePr>
        <p:xfrm>
          <a:off x="457200" y="1621951"/>
          <a:ext cx="7620000" cy="1920240"/>
        </p:xfrm>
        <a:graphic>
          <a:graphicData uri="http://schemas.openxmlformats.org/drawingml/2006/table">
            <a:tbl>
              <a:tblPr firstRow="1" bandRow="1">
                <a:tableStyleId>{5C22544A-7EE6-4342-B048-85BDC9FD1C3A}</a:tableStyleId>
              </a:tblPr>
              <a:tblGrid>
                <a:gridCol w="2993850"/>
                <a:gridCol w="2091157"/>
                <a:gridCol w="2534993"/>
              </a:tblGrid>
              <a:tr h="370840">
                <a:tc>
                  <a:txBody>
                    <a:bodyPr/>
                    <a:lstStyle/>
                    <a:p>
                      <a:pPr>
                        <a:lnSpc>
                          <a:spcPct val="150000"/>
                        </a:lnSpc>
                      </a:pPr>
                      <a:r>
                        <a:rPr lang="en-US" dirty="0" smtClean="0"/>
                        <a:t>Feature</a:t>
                      </a:r>
                      <a:endParaRPr lang="en-US" dirty="0"/>
                    </a:p>
                  </a:txBody>
                  <a:tcPr/>
                </a:tc>
                <a:tc>
                  <a:txBody>
                    <a:bodyPr/>
                    <a:lstStyle/>
                    <a:p>
                      <a:pPr>
                        <a:lnSpc>
                          <a:spcPct val="150000"/>
                        </a:lnSpc>
                      </a:pPr>
                      <a:r>
                        <a:rPr lang="en-US" dirty="0" smtClean="0"/>
                        <a:t>Start Date</a:t>
                      </a:r>
                      <a:endParaRPr lang="en-US" dirty="0"/>
                    </a:p>
                  </a:txBody>
                  <a:tcPr/>
                </a:tc>
                <a:tc>
                  <a:txBody>
                    <a:bodyPr/>
                    <a:lstStyle/>
                    <a:p>
                      <a:pPr>
                        <a:lnSpc>
                          <a:spcPct val="150000"/>
                        </a:lnSpc>
                      </a:pPr>
                      <a:r>
                        <a:rPr lang="en-US" dirty="0" smtClean="0"/>
                        <a:t>End Date</a:t>
                      </a:r>
                      <a:endParaRPr lang="en-US" dirty="0"/>
                    </a:p>
                  </a:txBody>
                  <a:tcPr/>
                </a:tc>
              </a:tr>
              <a:tr h="370840">
                <a:tc>
                  <a:txBody>
                    <a:bodyPr/>
                    <a:lstStyle/>
                    <a:p>
                      <a:pPr>
                        <a:lnSpc>
                          <a:spcPct val="150000"/>
                        </a:lnSpc>
                      </a:pPr>
                      <a:r>
                        <a:rPr lang="en-US" baseline="0" dirty="0" smtClean="0"/>
                        <a:t>Graphical User Interface Updation</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24</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29</a:t>
                      </a:r>
                    </a:p>
                  </a:txBody>
                  <a:tcPr/>
                </a:tc>
              </a:tr>
              <a:tr h="370840">
                <a:tc>
                  <a:txBody>
                    <a:bodyPr/>
                    <a:lstStyle/>
                    <a:p>
                      <a:pPr>
                        <a:lnSpc>
                          <a:spcPct val="150000"/>
                        </a:lnSpc>
                      </a:pPr>
                      <a:r>
                        <a:rPr lang="en-US" dirty="0" smtClean="0"/>
                        <a:t>Testing &amp; Fixing</a:t>
                      </a:r>
                      <a:r>
                        <a:rPr lang="en-US" baseline="0" dirty="0" smtClean="0"/>
                        <a:t> Crashes</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November 29</a:t>
                      </a:r>
                    </a:p>
                  </a:txBody>
                  <a:tcPr/>
                </a:tc>
                <a:tc>
                  <a:txBody>
                    <a:bodyPr/>
                    <a:lstStyle/>
                    <a:p>
                      <a:pPr marL="0" marR="0" indent="0" algn="l" defTabSz="914400" rtl="0" eaLnBrk="1" fontAlgn="auto" latinLnBrk="0" hangingPunct="1">
                        <a:lnSpc>
                          <a:spcPct val="150000"/>
                        </a:lnSpc>
                        <a:spcBef>
                          <a:spcPts val="0"/>
                        </a:spcBef>
                        <a:spcAft>
                          <a:spcPts val="0"/>
                        </a:spcAft>
                        <a:buClrTx/>
                        <a:buSzTx/>
                        <a:buFontTx/>
                        <a:buNone/>
                        <a:tabLst/>
                        <a:defRPr/>
                      </a:pPr>
                      <a:r>
                        <a:rPr lang="en-US" dirty="0" smtClean="0"/>
                        <a:t>December 2</a:t>
                      </a:r>
                    </a:p>
                  </a:txBody>
                  <a:tcPr/>
                </a:tc>
              </a:tr>
            </a:tbl>
          </a:graphicData>
        </a:graphic>
      </p:graphicFrame>
    </p:spTree>
    <p:extLst>
      <p:ext uri="{BB962C8B-B14F-4D97-AF65-F5344CB8AC3E}">
        <p14:creationId xmlns:p14="http://schemas.microsoft.com/office/powerpoint/2010/main" val="322160248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	</a:t>
            </a:r>
            <a:endParaRPr lang="en-US" dirty="0"/>
          </a:p>
        </p:txBody>
      </p:sp>
      <p:sp>
        <p:nvSpPr>
          <p:cNvPr id="3" name="Content Placeholder 2"/>
          <p:cNvSpPr>
            <a:spLocks noGrp="1"/>
          </p:cNvSpPr>
          <p:nvPr>
            <p:ph idx="1"/>
          </p:nvPr>
        </p:nvSpPr>
        <p:spPr/>
        <p:txBody>
          <a:bodyPr/>
          <a:lstStyle/>
          <a:p>
            <a:r>
              <a:rPr lang="en-US" dirty="0" smtClean="0"/>
              <a:t>Restricted sharing bill between more than four members to avoid conflicts in the later parts of the app while editing and deleting the bills.</a:t>
            </a:r>
          </a:p>
          <a:p>
            <a:r>
              <a:rPr lang="en-US" dirty="0" smtClean="0"/>
              <a:t>Due to the Xcode compatibility issue we were not able to show the email notification.</a:t>
            </a:r>
          </a:p>
          <a:p>
            <a:r>
              <a:rPr lang="en-US" dirty="0" smtClean="0"/>
              <a:t>Inserting a sub view inside a main view was challenging while deigning the UI.</a:t>
            </a:r>
          </a:p>
          <a:p>
            <a:r>
              <a:rPr lang="en-US" dirty="0" smtClean="0"/>
              <a:t>Complex calculations were involved while settling up the bill and sharing the bill among friends. Each detail has to be considered carefully.</a:t>
            </a:r>
          </a:p>
          <a:p>
            <a:r>
              <a:rPr lang="en-US" dirty="0" smtClean="0"/>
              <a:t>Designing the email template was challenging.</a:t>
            </a:r>
          </a:p>
          <a:p>
            <a:endParaRPr lang="en-US" dirty="0"/>
          </a:p>
        </p:txBody>
      </p:sp>
    </p:spTree>
    <p:extLst>
      <p:ext uri="{BB962C8B-B14F-4D97-AF65-F5344CB8AC3E}">
        <p14:creationId xmlns:p14="http://schemas.microsoft.com/office/powerpoint/2010/main" val="266284026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23712" y="4570575"/>
            <a:ext cx="3340238" cy="1143000"/>
          </a:xfrm>
        </p:spPr>
        <p:txBody>
          <a:bodyPr/>
          <a:lstStyle/>
          <a:p>
            <a:r>
              <a:rPr lang="en-US" dirty="0" smtClean="0"/>
              <a:t>Thank You</a:t>
            </a:r>
            <a:endParaRPr lang="en-US" dirty="0"/>
          </a:p>
        </p:txBody>
      </p:sp>
    </p:spTree>
    <p:extLst>
      <p:ext uri="{BB962C8B-B14F-4D97-AF65-F5344CB8AC3E}">
        <p14:creationId xmlns:p14="http://schemas.microsoft.com/office/powerpoint/2010/main" val="371538416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58744" cy="1143000"/>
          </a:xfrm>
        </p:spPr>
        <p:txBody>
          <a:bodyPr>
            <a:normAutofit/>
          </a:bodyPr>
          <a:lstStyle/>
          <a:p>
            <a:r>
              <a:rPr lang="en-US" dirty="0" smtClean="0"/>
              <a:t>Final Presentation: Outline</a:t>
            </a:r>
            <a:endParaRPr lang="en-US" dirty="0"/>
          </a:p>
        </p:txBody>
      </p:sp>
      <p:sp>
        <p:nvSpPr>
          <p:cNvPr id="3" name="Content Placeholder 2"/>
          <p:cNvSpPr>
            <a:spLocks noGrp="1"/>
          </p:cNvSpPr>
          <p:nvPr>
            <p:ph idx="1"/>
          </p:nvPr>
        </p:nvSpPr>
        <p:spPr/>
        <p:txBody>
          <a:bodyPr>
            <a:normAutofit/>
          </a:bodyPr>
          <a:lstStyle/>
          <a:p>
            <a:pPr>
              <a:lnSpc>
                <a:spcPct val="150000"/>
              </a:lnSpc>
            </a:pPr>
            <a:r>
              <a:rPr lang="en-US" sz="2800" dirty="0" smtClean="0"/>
              <a:t>Application Scope</a:t>
            </a:r>
          </a:p>
          <a:p>
            <a:pPr>
              <a:lnSpc>
                <a:spcPct val="150000"/>
              </a:lnSpc>
            </a:pPr>
            <a:r>
              <a:rPr lang="en-US" sz="2800" dirty="0" smtClean="0"/>
              <a:t>UI &amp; MVC Design</a:t>
            </a:r>
          </a:p>
          <a:p>
            <a:pPr>
              <a:lnSpc>
                <a:spcPct val="150000"/>
              </a:lnSpc>
            </a:pPr>
            <a:r>
              <a:rPr lang="en-US" sz="2800" dirty="0" smtClean="0"/>
              <a:t>Frameworks Used</a:t>
            </a:r>
          </a:p>
          <a:p>
            <a:pPr>
              <a:lnSpc>
                <a:spcPct val="150000"/>
              </a:lnSpc>
            </a:pPr>
            <a:r>
              <a:rPr lang="en-US" sz="2800" dirty="0" smtClean="0"/>
              <a:t>Demo</a:t>
            </a:r>
          </a:p>
          <a:p>
            <a:pPr>
              <a:lnSpc>
                <a:spcPct val="150000"/>
              </a:lnSpc>
            </a:pPr>
            <a:r>
              <a:rPr lang="en-US" sz="2800" dirty="0" smtClean="0"/>
              <a:t>Task Division</a:t>
            </a:r>
          </a:p>
          <a:p>
            <a:pPr>
              <a:lnSpc>
                <a:spcPct val="150000"/>
              </a:lnSpc>
            </a:pPr>
            <a:r>
              <a:rPr lang="en-US" sz="2800" dirty="0" smtClean="0"/>
              <a:t>Conclusions</a:t>
            </a:r>
            <a:endParaRPr lang="en-US" sz="2800" dirty="0"/>
          </a:p>
        </p:txBody>
      </p:sp>
    </p:spTree>
    <p:extLst>
      <p:ext uri="{BB962C8B-B14F-4D97-AF65-F5344CB8AC3E}">
        <p14:creationId xmlns:p14="http://schemas.microsoft.com/office/powerpoint/2010/main" val="66490375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Scope		</a:t>
            </a:r>
            <a:endParaRPr lang="en-US" dirty="0"/>
          </a:p>
        </p:txBody>
      </p:sp>
      <p:sp>
        <p:nvSpPr>
          <p:cNvPr id="3" name="Content Placeholder 2"/>
          <p:cNvSpPr>
            <a:spLocks noGrp="1"/>
          </p:cNvSpPr>
          <p:nvPr>
            <p:ph idx="1"/>
          </p:nvPr>
        </p:nvSpPr>
        <p:spPr/>
        <p:txBody>
          <a:bodyPr>
            <a:normAutofit/>
          </a:bodyPr>
          <a:lstStyle/>
          <a:p>
            <a:pPr>
              <a:lnSpc>
                <a:spcPct val="150000"/>
              </a:lnSpc>
            </a:pPr>
            <a:r>
              <a:rPr lang="en-US" dirty="0" smtClean="0"/>
              <a:t>iExpensify </a:t>
            </a:r>
            <a:r>
              <a:rPr lang="en-US" dirty="0"/>
              <a:t>is the app with which we can keep track of our day to day expenses. This app helps us to share the bill among friends and helps us to track the details</a:t>
            </a:r>
            <a:r>
              <a:rPr lang="en-US" dirty="0" smtClean="0"/>
              <a:t>.</a:t>
            </a:r>
            <a:endParaRPr lang="en-US" dirty="0"/>
          </a:p>
          <a:p>
            <a:pPr>
              <a:lnSpc>
                <a:spcPct val="150000"/>
              </a:lnSpc>
            </a:pPr>
            <a:r>
              <a:rPr lang="en-US" dirty="0"/>
              <a:t>N</a:t>
            </a:r>
            <a:r>
              <a:rPr lang="en-US" dirty="0" smtClean="0"/>
              <a:t>ew </a:t>
            </a:r>
            <a:r>
              <a:rPr lang="en-US" dirty="0"/>
              <a:t>members can be added </a:t>
            </a:r>
            <a:r>
              <a:rPr lang="en-US" dirty="0" smtClean="0"/>
              <a:t>from the list of your phone contacts. Once the bill is shared among the friends, user will be able to see the details of the expense shared.</a:t>
            </a:r>
          </a:p>
          <a:p>
            <a:pPr>
              <a:lnSpc>
                <a:spcPct val="150000"/>
              </a:lnSpc>
            </a:pPr>
            <a:r>
              <a:rPr lang="en-US" dirty="0"/>
              <a:t>New bills can be added based on the category. User will be able to view the details of the added bill and can clear, edit and delete the bills</a:t>
            </a:r>
            <a:r>
              <a:rPr lang="en-US" dirty="0" smtClean="0"/>
              <a:t>.</a:t>
            </a:r>
          </a:p>
          <a:p>
            <a:pPr>
              <a:lnSpc>
                <a:spcPct val="150000"/>
              </a:lnSpc>
            </a:pPr>
            <a:endParaRPr lang="en-US" dirty="0" smtClean="0"/>
          </a:p>
          <a:p>
            <a:pPr>
              <a:lnSpc>
                <a:spcPct val="150000"/>
              </a:lnSpc>
            </a:pPr>
            <a:endParaRPr lang="en-US" dirty="0"/>
          </a:p>
          <a:p>
            <a:pPr>
              <a:lnSpc>
                <a:spcPct val="150000"/>
              </a:lnSpc>
            </a:pPr>
            <a:endParaRPr lang="en-US" dirty="0"/>
          </a:p>
        </p:txBody>
      </p:sp>
    </p:spTree>
    <p:extLst>
      <p:ext uri="{BB962C8B-B14F-4D97-AF65-F5344CB8AC3E}">
        <p14:creationId xmlns:p14="http://schemas.microsoft.com/office/powerpoint/2010/main" val="172875841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Scope(Contd)</a:t>
            </a:r>
          </a:p>
        </p:txBody>
      </p:sp>
      <p:sp>
        <p:nvSpPr>
          <p:cNvPr id="3" name="Content Placeholder 2"/>
          <p:cNvSpPr>
            <a:spLocks noGrp="1"/>
          </p:cNvSpPr>
          <p:nvPr>
            <p:ph idx="1"/>
          </p:nvPr>
        </p:nvSpPr>
        <p:spPr/>
        <p:txBody>
          <a:bodyPr/>
          <a:lstStyle/>
          <a:p>
            <a:pPr>
              <a:lnSpc>
                <a:spcPct val="150000"/>
              </a:lnSpc>
            </a:pPr>
            <a:r>
              <a:rPr lang="en-US" dirty="0" smtClean="0"/>
              <a:t>User is given access to add an image of the expense using the photo library. </a:t>
            </a:r>
          </a:p>
          <a:p>
            <a:pPr>
              <a:lnSpc>
                <a:spcPct val="150000"/>
              </a:lnSpc>
            </a:pPr>
            <a:r>
              <a:rPr lang="en-US" dirty="0" smtClean="0"/>
              <a:t>The </a:t>
            </a:r>
            <a:r>
              <a:rPr lang="en-US" dirty="0"/>
              <a:t>expense can be cleared or the friend can be deleted which will remove all the expenses with that contact.</a:t>
            </a:r>
          </a:p>
          <a:p>
            <a:pPr>
              <a:lnSpc>
                <a:spcPct val="150000"/>
              </a:lnSpc>
            </a:pPr>
            <a:r>
              <a:rPr lang="en-US" dirty="0"/>
              <a:t>Report generation is the key feature which helps users to get the details of the monthly expenditure in a spreadsheet form and can be sent via email.</a:t>
            </a:r>
          </a:p>
          <a:p>
            <a:pPr>
              <a:lnSpc>
                <a:spcPct val="150000"/>
              </a:lnSpc>
            </a:pPr>
            <a:endParaRPr lang="en-US" dirty="0"/>
          </a:p>
        </p:txBody>
      </p:sp>
    </p:spTree>
    <p:extLst>
      <p:ext uri="{BB962C8B-B14F-4D97-AF65-F5344CB8AC3E}">
        <p14:creationId xmlns:p14="http://schemas.microsoft.com/office/powerpoint/2010/main" val="7188078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488"/>
            <a:ext cx="7620000" cy="1143000"/>
          </a:xfrm>
        </p:spPr>
        <p:txBody>
          <a:bodyPr/>
          <a:lstStyle/>
          <a:p>
            <a:r>
              <a:rPr lang="en-US" dirty="0" smtClean="0"/>
              <a:t>MVC Design</a:t>
            </a:r>
            <a:endParaRPr lang="en-US" dirty="0"/>
          </a:p>
        </p:txBody>
      </p:sp>
      <p:pic>
        <p:nvPicPr>
          <p:cNvPr id="3" name="Picture 2"/>
          <p:cNvPicPr>
            <a:picLocks noChangeAspect="1"/>
          </p:cNvPicPr>
          <p:nvPr/>
        </p:nvPicPr>
        <p:blipFill>
          <a:blip r:embed="rId2"/>
          <a:stretch>
            <a:fillRect/>
          </a:stretch>
        </p:blipFill>
        <p:spPr>
          <a:xfrm>
            <a:off x="62984" y="962076"/>
            <a:ext cx="9081016" cy="5881519"/>
          </a:xfrm>
          <a:prstGeom prst="rect">
            <a:avLst/>
          </a:prstGeom>
        </p:spPr>
      </p:pic>
    </p:spTree>
    <p:extLst>
      <p:ext uri="{BB962C8B-B14F-4D97-AF65-F5344CB8AC3E}">
        <p14:creationId xmlns:p14="http://schemas.microsoft.com/office/powerpoint/2010/main" val="53339805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250"/>
            <a:ext cx="7620000" cy="1143000"/>
          </a:xfrm>
        </p:spPr>
        <p:txBody>
          <a:bodyPr/>
          <a:lstStyle/>
          <a:p>
            <a:r>
              <a:rPr lang="en-US" dirty="0" smtClean="0"/>
              <a:t>MVC Design(Contd)</a:t>
            </a:r>
            <a:endParaRPr lang="en-US" dirty="0"/>
          </a:p>
        </p:txBody>
      </p:sp>
      <p:pic>
        <p:nvPicPr>
          <p:cNvPr id="5" name="Picture 4"/>
          <p:cNvPicPr>
            <a:picLocks noChangeAspect="1"/>
          </p:cNvPicPr>
          <p:nvPr/>
        </p:nvPicPr>
        <p:blipFill>
          <a:blip r:embed="rId2"/>
          <a:stretch>
            <a:fillRect/>
          </a:stretch>
        </p:blipFill>
        <p:spPr>
          <a:xfrm>
            <a:off x="0" y="1026214"/>
            <a:ext cx="9144000" cy="5818119"/>
          </a:xfrm>
          <a:prstGeom prst="rect">
            <a:avLst/>
          </a:prstGeom>
        </p:spPr>
      </p:pic>
    </p:spTree>
    <p:extLst>
      <p:ext uri="{BB962C8B-B14F-4D97-AF65-F5344CB8AC3E}">
        <p14:creationId xmlns:p14="http://schemas.microsoft.com/office/powerpoint/2010/main" val="68663696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Framework</a:t>
            </a:r>
          </a:p>
        </p:txBody>
      </p:sp>
      <p:sp>
        <p:nvSpPr>
          <p:cNvPr id="3" name="Content Placeholder 2"/>
          <p:cNvSpPr>
            <a:spLocks noGrp="1"/>
          </p:cNvSpPr>
          <p:nvPr>
            <p:ph idx="1"/>
          </p:nvPr>
        </p:nvSpPr>
        <p:spPr/>
        <p:txBody>
          <a:bodyPr/>
          <a:lstStyle/>
          <a:p>
            <a:pPr>
              <a:lnSpc>
                <a:spcPct val="150000"/>
              </a:lnSpc>
            </a:pPr>
            <a:r>
              <a:rPr lang="en-US" dirty="0"/>
              <a:t>The basic framework for implementing this application includes:</a:t>
            </a:r>
          </a:p>
          <a:p>
            <a:pPr lvl="1">
              <a:lnSpc>
                <a:spcPct val="150000"/>
              </a:lnSpc>
            </a:pPr>
            <a:r>
              <a:rPr lang="en-US" dirty="0"/>
              <a:t>Cocoa Touch framework</a:t>
            </a:r>
          </a:p>
          <a:p>
            <a:pPr lvl="1">
              <a:lnSpc>
                <a:spcPct val="150000"/>
              </a:lnSpc>
            </a:pPr>
            <a:r>
              <a:rPr lang="en-US" dirty="0"/>
              <a:t>UIKit.framework</a:t>
            </a:r>
          </a:p>
          <a:p>
            <a:pPr lvl="1">
              <a:lnSpc>
                <a:spcPct val="150000"/>
              </a:lnSpc>
            </a:pPr>
            <a:r>
              <a:rPr lang="en-US" dirty="0"/>
              <a:t>Foundation.framework</a:t>
            </a:r>
          </a:p>
          <a:p>
            <a:pPr lvl="1">
              <a:lnSpc>
                <a:spcPct val="150000"/>
              </a:lnSpc>
            </a:pPr>
            <a:r>
              <a:rPr lang="en-US" dirty="0" smtClean="0"/>
              <a:t>CoreData.framework</a:t>
            </a:r>
            <a:endParaRPr lang="en-US" dirty="0"/>
          </a:p>
          <a:p>
            <a:pPr lvl="1">
              <a:lnSpc>
                <a:spcPct val="150000"/>
              </a:lnSpc>
            </a:pPr>
            <a:r>
              <a:rPr lang="en-US" dirty="0"/>
              <a:t>MessageUI.framework</a:t>
            </a:r>
          </a:p>
          <a:p>
            <a:pPr lvl="1">
              <a:lnSpc>
                <a:spcPct val="150000"/>
              </a:lnSpc>
            </a:pPr>
            <a:endParaRPr lang="en-US" dirty="0"/>
          </a:p>
          <a:p>
            <a:pPr>
              <a:lnSpc>
                <a:spcPct val="150000"/>
              </a:lnSpc>
            </a:pPr>
            <a:endParaRPr lang="en-US" dirty="0"/>
          </a:p>
        </p:txBody>
      </p:sp>
    </p:spTree>
    <p:extLst>
      <p:ext uri="{BB962C8B-B14F-4D97-AF65-F5344CB8AC3E}">
        <p14:creationId xmlns:p14="http://schemas.microsoft.com/office/powerpoint/2010/main" val="154553772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Content Placeholder 2"/>
          <p:cNvSpPr>
            <a:spLocks noGrp="1"/>
          </p:cNvSpPr>
          <p:nvPr>
            <p:ph idx="1"/>
          </p:nvPr>
        </p:nvSpPr>
        <p:spPr/>
        <p:txBody>
          <a:bodyPr/>
          <a:lstStyle/>
          <a:p>
            <a:pPr>
              <a:lnSpc>
                <a:spcPct val="150000"/>
              </a:lnSpc>
            </a:pPr>
            <a:r>
              <a:rPr lang="en-US" dirty="0" smtClean="0"/>
              <a:t>Go to XCODE</a:t>
            </a:r>
            <a:endParaRPr lang="en-US" dirty="0"/>
          </a:p>
        </p:txBody>
      </p:sp>
      <p:pic>
        <p:nvPicPr>
          <p:cNvPr id="5" name="Picture 4"/>
          <p:cNvPicPr>
            <a:picLocks noChangeAspect="1"/>
          </p:cNvPicPr>
          <p:nvPr/>
        </p:nvPicPr>
        <p:blipFill>
          <a:blip r:embed="rId2"/>
          <a:stretch>
            <a:fillRect/>
          </a:stretch>
        </p:blipFill>
        <p:spPr>
          <a:xfrm>
            <a:off x="5443224" y="0"/>
            <a:ext cx="3700776" cy="6858000"/>
          </a:xfrm>
          <a:prstGeom prst="rect">
            <a:avLst/>
          </a:prstGeom>
        </p:spPr>
      </p:pic>
    </p:spTree>
    <p:extLst>
      <p:ext uri="{BB962C8B-B14F-4D97-AF65-F5344CB8AC3E}">
        <p14:creationId xmlns:p14="http://schemas.microsoft.com/office/powerpoint/2010/main" val="244094219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Task Division</a:t>
            </a:r>
          </a:p>
        </p:txBody>
      </p:sp>
      <p:sp>
        <p:nvSpPr>
          <p:cNvPr id="3" name="Content Placeholder 2"/>
          <p:cNvSpPr>
            <a:spLocks noGrp="1"/>
          </p:cNvSpPr>
          <p:nvPr>
            <p:ph idx="1"/>
          </p:nvPr>
        </p:nvSpPr>
        <p:spPr/>
        <p:txBody>
          <a:bodyPr/>
          <a:lstStyle/>
          <a:p>
            <a:pPr>
              <a:lnSpc>
                <a:spcPct val="150000"/>
              </a:lnSpc>
            </a:pPr>
            <a:r>
              <a:rPr lang="en-US" dirty="0" smtClean="0"/>
              <a:t>FriendsDetailView - Varun, Anusha, Charita</a:t>
            </a:r>
          </a:p>
          <a:p>
            <a:pPr>
              <a:lnSpc>
                <a:spcPct val="150000"/>
              </a:lnSpc>
            </a:pPr>
            <a:r>
              <a:rPr lang="en-US" dirty="0" smtClean="0"/>
              <a:t>ExpensesListView - Varun</a:t>
            </a:r>
            <a:endParaRPr lang="en-US" dirty="0"/>
          </a:p>
          <a:p>
            <a:pPr>
              <a:lnSpc>
                <a:spcPct val="150000"/>
              </a:lnSpc>
            </a:pPr>
            <a:r>
              <a:rPr lang="en-US" dirty="0" smtClean="0"/>
              <a:t>ExpenseDetailView - Anusha, Charita</a:t>
            </a:r>
            <a:endParaRPr lang="en-US" dirty="0"/>
          </a:p>
          <a:p>
            <a:pPr>
              <a:lnSpc>
                <a:spcPct val="150000"/>
              </a:lnSpc>
            </a:pPr>
            <a:r>
              <a:rPr lang="en-US" dirty="0" smtClean="0"/>
              <a:t>AddMemberView - Varun</a:t>
            </a:r>
            <a:endParaRPr lang="en-US" dirty="0"/>
          </a:p>
          <a:p>
            <a:pPr>
              <a:lnSpc>
                <a:spcPct val="150000"/>
              </a:lnSpc>
            </a:pPr>
            <a:r>
              <a:rPr lang="en-US" dirty="0" smtClean="0"/>
              <a:t>AddBillView - Varun, Charita</a:t>
            </a:r>
            <a:endParaRPr lang="en-US" dirty="0"/>
          </a:p>
          <a:p>
            <a:pPr>
              <a:lnSpc>
                <a:spcPct val="150000"/>
              </a:lnSpc>
            </a:pPr>
            <a:r>
              <a:rPr lang="en-US" dirty="0" smtClean="0"/>
              <a:t>EditBillView - Anusha, Varun</a:t>
            </a:r>
          </a:p>
          <a:p>
            <a:pPr>
              <a:lnSpc>
                <a:spcPct val="150000"/>
              </a:lnSpc>
            </a:pPr>
            <a:r>
              <a:rPr lang="en-US" dirty="0" smtClean="0"/>
              <a:t>DeleteFriend - Anusha</a:t>
            </a:r>
          </a:p>
          <a:p>
            <a:pPr>
              <a:lnSpc>
                <a:spcPct val="150000"/>
              </a:lnSpc>
            </a:pPr>
            <a:r>
              <a:rPr lang="en-US" dirty="0" smtClean="0"/>
              <a:t>SettleUp - </a:t>
            </a:r>
            <a:r>
              <a:rPr lang="en-US" dirty="0" smtClean="0"/>
              <a:t>Varun, Anusha</a:t>
            </a:r>
            <a:endParaRPr lang="en-US" dirty="0"/>
          </a:p>
        </p:txBody>
      </p:sp>
    </p:spTree>
    <p:extLst>
      <p:ext uri="{BB962C8B-B14F-4D97-AF65-F5344CB8AC3E}">
        <p14:creationId xmlns:p14="http://schemas.microsoft.com/office/powerpoint/2010/main" val="42154507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xmlns:p14="http://schemas.microsoft.com/office/powerpoint/2010/main">
        <p:cut/>
      </p:transition>
    </mc:Fallback>
  </mc:AlternateContent>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Adjacency">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Adjacency.thmx</Template>
  <TotalTime>444</TotalTime>
  <Words>547</Words>
  <Application>Microsoft Macintosh PowerPoint</Application>
  <PresentationFormat>On-screen Show (4:3)</PresentationFormat>
  <Paragraphs>136</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Adjacency</vt:lpstr>
      <vt:lpstr>PowerPoint Presentation</vt:lpstr>
      <vt:lpstr>Final Presentation: Outline</vt:lpstr>
      <vt:lpstr>Application Scope  </vt:lpstr>
      <vt:lpstr>Application Scope(Contd)</vt:lpstr>
      <vt:lpstr>MVC Design</vt:lpstr>
      <vt:lpstr>MVC Design(Contd)</vt:lpstr>
      <vt:lpstr>Framework</vt:lpstr>
      <vt:lpstr>Demo</vt:lpstr>
      <vt:lpstr>Task Division</vt:lpstr>
      <vt:lpstr>Timeline</vt:lpstr>
      <vt:lpstr>Timeline(Contd)</vt:lpstr>
      <vt:lpstr>Timeline(Contd)</vt:lpstr>
      <vt:lpstr>Timeline(Contd)</vt:lpstr>
      <vt:lpstr>Timeline(Contd)</vt:lpstr>
      <vt:lpstr>Conclusions </vt:lpstr>
      <vt:lpstr>Thank You</vt:lpstr>
    </vt:vector>
  </TitlesOfParts>
  <Company>UHCL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Lakshmi Charita Gorijala</dc:creator>
  <cp:lastModifiedBy>Lakshmi Charita Gorijala</cp:lastModifiedBy>
  <cp:revision>159</cp:revision>
  <dcterms:created xsi:type="dcterms:W3CDTF">2016-10-15T18:50:17Z</dcterms:created>
  <dcterms:modified xsi:type="dcterms:W3CDTF">2016-12-06T01:33:31Z</dcterms:modified>
</cp:coreProperties>
</file>

<file path=docProps/thumbnail.jpeg>
</file>